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3" r:id="rId7"/>
    <p:sldId id="264" r:id="rId8"/>
    <p:sldId id="265" r:id="rId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240" autoAdjust="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D72498A-C988-4008-9620-6EA9E9B33FC3}" type="datetimeFigureOut">
              <a:rPr lang="en-US" smtClean="0"/>
              <a:t>11/8/2022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2590AD-75F9-479F-A32C-AA8EF602051A}"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72498A-C988-4008-9620-6EA9E9B33FC3}"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590AD-75F9-479F-A32C-AA8EF602051A}"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72498A-C988-4008-9620-6EA9E9B33FC3}"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590AD-75F9-479F-A32C-AA8EF602051A}"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72498A-C988-4008-9620-6EA9E9B33FC3}"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590AD-75F9-479F-A32C-AA8EF602051A}" type="slidenum">
              <a:rPr lang="en-US" smtClean="0"/>
              <a:t>‹#›</a:t>
            </a:fld>
            <a:endParaRPr lang="en-US"/>
          </a:p>
        </p:txBody>
      </p:sp>
      <p:sp>
        <p:nvSpPr>
          <p:cNvPr id="11" name="Title 10"/>
          <p:cNvSpPr>
            <a:spLocks noGrp="1"/>
          </p:cNvSpPr>
          <p:nvPr>
            <p:ph type="title"/>
          </p:nvPr>
        </p:nvSpPr>
        <p:spPr/>
        <p:txBody>
          <a:bodyPr/>
          <a:lstStyle/>
          <a:p>
            <a:r>
              <a:rPr lang="en-US"/>
              <a:t>Click to edit Master title style</a:t>
            </a:r>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72498A-C988-4008-9620-6EA9E9B33FC3}"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590AD-75F9-479F-A32C-AA8EF602051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D72498A-C988-4008-9620-6EA9E9B33FC3}"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590AD-75F9-479F-A32C-AA8EF602051A}"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72498A-C988-4008-9620-6EA9E9B33FC3}"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2590AD-75F9-479F-A32C-AA8EF602051A}"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72498A-C988-4008-9620-6EA9E9B33FC3}"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2590AD-75F9-479F-A32C-AA8EF602051A}"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72498A-C988-4008-9620-6EA9E9B33FC3}"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2590AD-75F9-479F-A32C-AA8EF60205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72498A-C988-4008-9620-6EA9E9B33FC3}"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590AD-75F9-479F-A32C-AA8EF602051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72498A-C988-4008-9620-6EA9E9B33FC3}"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590AD-75F9-479F-A32C-AA8EF602051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D72498A-C988-4008-9620-6EA9E9B33FC3}" type="datetimeFigureOut">
              <a:rPr lang="en-US" smtClean="0"/>
              <a:t>11/8/2022</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62590AD-75F9-479F-A32C-AA8EF60205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p:cNvSpPr>
            <a:spLocks noGrp="1"/>
          </p:cNvSpPr>
          <p:nvPr>
            <p:ph type="title"/>
          </p:nvPr>
        </p:nvSpPr>
        <p:spPr/>
        <p:txBody>
          <a:bodyPr/>
          <a:lstStyle/>
          <a:p>
            <a:r>
              <a:rPr lang="en-US" sz="1800" i="1" dirty="0">
                <a:solidFill>
                  <a:schemeClr val="accent5"/>
                </a:solidFill>
              </a:rPr>
              <a:t>Team Overview</a:t>
            </a:r>
          </a:p>
        </p:txBody>
      </p:sp>
      <p:pic>
        <p:nvPicPr>
          <p:cNvPr id="27" name="Content Placeholder 2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2" y="2514600"/>
            <a:ext cx="2880973" cy="1554480"/>
          </a:xfrm>
        </p:spPr>
      </p:pic>
    </p:spTree>
    <p:extLst>
      <p:ext uri="{BB962C8B-B14F-4D97-AF65-F5344CB8AC3E}">
        <p14:creationId xmlns:p14="http://schemas.microsoft.com/office/powerpoint/2010/main" val="100004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5" y="762000"/>
            <a:ext cx="5257800" cy="5693866"/>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r>
              <a:rPr lang="en-US" dirty="0"/>
              <a:t>	</a:t>
            </a:r>
            <a:r>
              <a:rPr lang="en-US" dirty="0">
                <a:latin typeface="Garamond" panose="02020404030301010803" pitchFamily="18" charset="0"/>
              </a:rPr>
              <a:t>Table of Contents</a:t>
            </a:r>
          </a:p>
          <a:p>
            <a:pPr marL="1657350" lvl="3" indent="-285750">
              <a:buFont typeface="Wingdings" panose="05000000000000000000" pitchFamily="2" charset="2"/>
              <a:buChar char="Ø"/>
            </a:pPr>
            <a:endParaRPr lang="en-US" dirty="0">
              <a:latin typeface="Garamond" panose="02020404030301010803" pitchFamily="18" charset="0"/>
            </a:endParaRPr>
          </a:p>
          <a:p>
            <a:pPr marL="1657350" lvl="3" indent="-285750">
              <a:buFont typeface="Wingdings" panose="05000000000000000000" pitchFamily="2" charset="2"/>
              <a:buChar char="Ø"/>
            </a:pPr>
            <a:r>
              <a:rPr lang="en-US" sz="1400" dirty="0">
                <a:solidFill>
                  <a:schemeClr val="accent5"/>
                </a:solidFill>
                <a:latin typeface="Garamond" panose="02020404030301010803" pitchFamily="18" charset="0"/>
              </a:rPr>
              <a:t>Who We Are</a:t>
            </a:r>
          </a:p>
          <a:p>
            <a:pPr marL="1657350" lvl="3" indent="-285750">
              <a:buFont typeface="Wingdings" panose="05000000000000000000" pitchFamily="2" charset="2"/>
              <a:buChar char="Ø"/>
            </a:pPr>
            <a:endParaRPr lang="en-US" sz="1400" dirty="0">
              <a:solidFill>
                <a:schemeClr val="accent5"/>
              </a:solidFill>
              <a:latin typeface="Garamond" panose="02020404030301010803" pitchFamily="18" charset="0"/>
            </a:endParaRPr>
          </a:p>
          <a:p>
            <a:pPr marL="1657350" lvl="3" indent="-285750">
              <a:buFont typeface="Wingdings" panose="05000000000000000000" pitchFamily="2" charset="2"/>
              <a:buChar char="Ø"/>
            </a:pPr>
            <a:r>
              <a:rPr lang="en-US" sz="1400" dirty="0">
                <a:solidFill>
                  <a:schemeClr val="accent5"/>
                </a:solidFill>
                <a:latin typeface="Garamond" panose="02020404030301010803" pitchFamily="18" charset="0"/>
              </a:rPr>
              <a:t>Our Approach</a:t>
            </a:r>
          </a:p>
          <a:p>
            <a:pPr marL="1657350" lvl="3" indent="-285750">
              <a:buFont typeface="Wingdings" panose="05000000000000000000" pitchFamily="2" charset="2"/>
              <a:buChar char="Ø"/>
            </a:pPr>
            <a:endParaRPr lang="en-US" sz="1400" dirty="0">
              <a:solidFill>
                <a:schemeClr val="accent5"/>
              </a:solidFill>
              <a:latin typeface="Garamond" panose="02020404030301010803" pitchFamily="18" charset="0"/>
            </a:endParaRPr>
          </a:p>
          <a:p>
            <a:pPr marL="1657350" lvl="3" indent="-285750">
              <a:buFont typeface="Wingdings" panose="05000000000000000000" pitchFamily="2" charset="2"/>
              <a:buChar char="Ø"/>
            </a:pPr>
            <a:r>
              <a:rPr lang="en-US" sz="1400" dirty="0">
                <a:solidFill>
                  <a:schemeClr val="accent5"/>
                </a:solidFill>
                <a:latin typeface="Garamond" panose="02020404030301010803" pitchFamily="18" charset="0"/>
              </a:rPr>
              <a:t>Investment Philosophy</a:t>
            </a:r>
          </a:p>
          <a:p>
            <a:pPr marL="1657350" lvl="3" indent="-285750">
              <a:buFont typeface="Wingdings" panose="05000000000000000000" pitchFamily="2" charset="2"/>
              <a:buChar char="Ø"/>
            </a:pPr>
            <a:endParaRPr lang="en-US" sz="1400" dirty="0">
              <a:solidFill>
                <a:schemeClr val="accent5"/>
              </a:solidFill>
              <a:latin typeface="Garamond" panose="02020404030301010803" pitchFamily="18" charset="0"/>
            </a:endParaRPr>
          </a:p>
          <a:p>
            <a:pPr marL="1657350" lvl="3" indent="-285750">
              <a:buFont typeface="Wingdings" panose="05000000000000000000" pitchFamily="2" charset="2"/>
              <a:buChar char="Ø"/>
            </a:pPr>
            <a:r>
              <a:rPr lang="en-US" sz="1400" dirty="0">
                <a:solidFill>
                  <a:schemeClr val="accent5"/>
                </a:solidFill>
                <a:latin typeface="Garamond" panose="02020404030301010803" pitchFamily="18" charset="0"/>
              </a:rPr>
              <a:t>Team Bios</a:t>
            </a:r>
          </a:p>
          <a:p>
            <a:pPr marL="1657350" lvl="3" indent="-285750">
              <a:buFont typeface="Wingdings" panose="05000000000000000000" pitchFamily="2" charset="2"/>
              <a:buChar char="Ø"/>
            </a:pPr>
            <a:endParaRPr lang="en-US" sz="1400" dirty="0">
              <a:solidFill>
                <a:schemeClr val="accent5"/>
              </a:solidFill>
              <a:latin typeface="Garamond" panose="02020404030301010803" pitchFamily="18" charset="0"/>
            </a:endParaRPr>
          </a:p>
          <a:p>
            <a:pPr marL="1657350" lvl="3" indent="-285750">
              <a:buFont typeface="Wingdings" panose="05000000000000000000" pitchFamily="2" charset="2"/>
              <a:buChar char="Ø"/>
            </a:pPr>
            <a:endParaRPr lang="en-US" sz="1400" dirty="0">
              <a:solidFill>
                <a:schemeClr val="accent5"/>
              </a:solidFill>
              <a:latin typeface="Garamond" panose="02020404030301010803" pitchFamily="18" charset="0"/>
            </a:endParaRPr>
          </a:p>
          <a:p>
            <a:pPr marL="1657350" lvl="3" indent="-285750">
              <a:buFont typeface="Wingdings" panose="05000000000000000000" pitchFamily="2" charset="2"/>
              <a:buChar char="Ø"/>
            </a:pPr>
            <a:endParaRPr lang="en-US" sz="1400" dirty="0">
              <a:solidFill>
                <a:schemeClr val="accent5"/>
              </a:solidFill>
              <a:latin typeface="Garamond" panose="02020404030301010803" pitchFamily="18" charset="0"/>
            </a:endParaRPr>
          </a:p>
          <a:p>
            <a:pPr marL="1657350" lvl="3" indent="-285750">
              <a:buFont typeface="Wingdings" panose="05000000000000000000" pitchFamily="2" charset="2"/>
              <a:buChar char="Ø"/>
            </a:pPr>
            <a:endParaRPr lang="en-US" sz="1400" dirty="0">
              <a:solidFill>
                <a:schemeClr val="accent5"/>
              </a:solidFill>
              <a:latin typeface="Garamond" panose="02020404030301010803" pitchFamily="18" charset="0"/>
            </a:endParaRPr>
          </a:p>
          <a:p>
            <a:pPr marL="1657350" lvl="3" indent="-285750">
              <a:buFont typeface="Wingdings" panose="05000000000000000000" pitchFamily="2" charset="2"/>
              <a:buChar char="Ø"/>
            </a:pPr>
            <a:endParaRPr lang="en-US" sz="1400" dirty="0">
              <a:solidFill>
                <a:schemeClr val="accent5"/>
              </a:solidFill>
              <a:latin typeface="Garamond" panose="02020404030301010803" pitchFamily="18" charset="0"/>
            </a:endParaRPr>
          </a:p>
          <a:p>
            <a:pPr lvl="3"/>
            <a:endParaRPr lang="en-US" sz="1400" dirty="0">
              <a:solidFill>
                <a:schemeClr val="accent5"/>
              </a:solidFill>
              <a:latin typeface="Garamond" panose="02020404030301010803" pitchFamily="18" charset="0"/>
            </a:endParaRPr>
          </a:p>
          <a:p>
            <a:pPr lvl="3"/>
            <a:endParaRPr lang="en-US" sz="1400" dirty="0">
              <a:solidFill>
                <a:schemeClr val="accent5"/>
              </a:solidFill>
              <a:latin typeface="Garamond" panose="02020404030301010803" pitchFamily="18" charset="0"/>
            </a:endParaRPr>
          </a:p>
          <a:p>
            <a:pPr lvl="3"/>
            <a:endParaRPr lang="en-US" sz="1400" dirty="0">
              <a:solidFill>
                <a:schemeClr val="accent5"/>
              </a:solidFill>
              <a:latin typeface="Garamond" panose="02020404030301010803" pitchFamily="18" charset="0"/>
            </a:endParaRPr>
          </a:p>
          <a:p>
            <a:pPr lvl="3"/>
            <a:endParaRPr lang="en-US" sz="1400" dirty="0">
              <a:solidFill>
                <a:schemeClr val="accent5"/>
              </a:solidFill>
              <a:latin typeface="Garamond" panose="02020404030301010803" pitchFamily="18" charset="0"/>
            </a:endParaRPr>
          </a:p>
          <a:p>
            <a:pPr lvl="3"/>
            <a:endParaRPr lang="en-US" sz="1400" dirty="0">
              <a:solidFill>
                <a:schemeClr val="accent5"/>
              </a:solidFill>
              <a:latin typeface="Garamond" panose="02020404030301010803" pitchFamily="18" charset="0"/>
            </a:endParaRPr>
          </a:p>
        </p:txBody>
      </p:sp>
    </p:spTree>
    <p:extLst>
      <p:ext uri="{BB962C8B-B14F-4D97-AF65-F5344CB8AC3E}">
        <p14:creationId xmlns:p14="http://schemas.microsoft.com/office/powerpoint/2010/main" val="2539843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717" y="114299"/>
            <a:ext cx="3886200" cy="1477328"/>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37" y="852963"/>
            <a:ext cx="2133601" cy="975837"/>
          </a:xfrm>
          <a:prstGeom prst="rect">
            <a:avLst/>
          </a:prstGeom>
        </p:spPr>
      </p:pic>
      <p:sp>
        <p:nvSpPr>
          <p:cNvPr id="12" name="TextBox 11"/>
          <p:cNvSpPr txBox="1"/>
          <p:nvPr/>
        </p:nvSpPr>
        <p:spPr>
          <a:xfrm>
            <a:off x="76200" y="304800"/>
            <a:ext cx="4419600" cy="6278642"/>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r>
              <a:rPr lang="en-US" sz="1400" dirty="0">
                <a:latin typeface="Garamond" panose="02020404030301010803" pitchFamily="18" charset="0"/>
              </a:rPr>
              <a:t>                  “</a:t>
            </a:r>
            <a:r>
              <a:rPr lang="en-US" sz="1400" i="1" dirty="0">
                <a:latin typeface="Garamond" panose="02020404030301010803" pitchFamily="18" charset="0"/>
              </a:rPr>
              <a:t>Our mission is to help you simplify your</a:t>
            </a:r>
          </a:p>
          <a:p>
            <a:r>
              <a:rPr lang="en-US" sz="1400" i="1" dirty="0">
                <a:latin typeface="Garamond" panose="02020404030301010803" pitchFamily="18" charset="0"/>
              </a:rPr>
              <a:t>	financial life enabling you to focus on your</a:t>
            </a:r>
          </a:p>
          <a:p>
            <a:r>
              <a:rPr lang="en-US" sz="1400" i="1" dirty="0">
                <a:latin typeface="Garamond" panose="02020404030301010803" pitchFamily="18" charset="0"/>
              </a:rPr>
              <a:t>	other life priorities. We serve as an advocate, </a:t>
            </a:r>
          </a:p>
          <a:p>
            <a:r>
              <a:rPr lang="en-US" sz="1400" i="1" dirty="0">
                <a:latin typeface="Garamond" panose="02020404030301010803" pitchFamily="18" charset="0"/>
              </a:rPr>
              <a:t>	partner, and trusted advisor, and help you</a:t>
            </a:r>
          </a:p>
          <a:p>
            <a:r>
              <a:rPr lang="en-US" sz="1400" i="1" dirty="0">
                <a:latin typeface="Garamond" panose="02020404030301010803" pitchFamily="18" charset="0"/>
              </a:rPr>
              <a:t>	 realize your financial  goals and manage</a:t>
            </a:r>
          </a:p>
          <a:p>
            <a:r>
              <a:rPr lang="en-US" sz="1400" i="1" dirty="0">
                <a:latin typeface="Garamond" panose="02020404030301010803" pitchFamily="18" charset="0"/>
              </a:rPr>
              <a:t>	your assets in accordance with your risk </a:t>
            </a:r>
          </a:p>
          <a:p>
            <a:r>
              <a:rPr lang="en-US" sz="1400" i="1" dirty="0">
                <a:latin typeface="Garamond" panose="02020404030301010803" pitchFamily="18" charset="0"/>
              </a:rPr>
              <a:t>	objectives.</a:t>
            </a:r>
          </a:p>
          <a:p>
            <a:r>
              <a:rPr lang="en-US" sz="1400" i="1" dirty="0">
                <a:latin typeface="Garamond" panose="02020404030301010803" pitchFamily="18" charset="0"/>
              </a:rPr>
              <a:t>	</a:t>
            </a: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dirty="0">
              <a:latin typeface="Garamond" panose="02020404030301010803" pitchFamily="18" charset="0"/>
            </a:endParaRPr>
          </a:p>
        </p:txBody>
      </p:sp>
      <p:sp>
        <p:nvSpPr>
          <p:cNvPr id="13" name="TextBox 12"/>
          <p:cNvSpPr txBox="1"/>
          <p:nvPr/>
        </p:nvSpPr>
        <p:spPr>
          <a:xfrm>
            <a:off x="4495800" y="304800"/>
            <a:ext cx="4343400" cy="6247864"/>
          </a:xfrm>
          <a:prstGeom prst="rect">
            <a:avLst/>
          </a:prstGeom>
          <a:solidFill>
            <a:schemeClr val="accent6">
              <a:lumMod val="60000"/>
              <a:lumOff val="40000"/>
            </a:schemeClr>
          </a:solidFill>
        </p:spPr>
        <p:txBody>
          <a:bodyPr wrap="square" rtlCol="0">
            <a:spAutoFit/>
          </a:bodyPr>
          <a:lstStyle/>
          <a:p>
            <a:endParaRPr lang="en-US" dirty="0"/>
          </a:p>
          <a:p>
            <a:endParaRPr lang="en-US" sz="1600" b="1" dirty="0">
              <a:solidFill>
                <a:schemeClr val="accent5"/>
              </a:solidFill>
              <a:latin typeface="Garamond" panose="02020404030301010803" pitchFamily="18" charset="0"/>
            </a:endParaRPr>
          </a:p>
          <a:p>
            <a:endParaRPr lang="en-US" sz="1600" b="1" dirty="0">
              <a:solidFill>
                <a:schemeClr val="accent5"/>
              </a:solidFill>
              <a:latin typeface="Garamond" panose="02020404030301010803" pitchFamily="18" charset="0"/>
            </a:endParaRPr>
          </a:p>
          <a:p>
            <a:r>
              <a:rPr lang="en-US" sz="1600" b="1" dirty="0">
                <a:solidFill>
                  <a:schemeClr val="accent5"/>
                </a:solidFill>
                <a:latin typeface="Garamond" panose="02020404030301010803" pitchFamily="18" charset="0"/>
              </a:rPr>
              <a:t>Who We Are</a:t>
            </a:r>
          </a:p>
          <a:p>
            <a:endParaRPr lang="en-US" sz="1600" dirty="0">
              <a:solidFill>
                <a:schemeClr val="accent5"/>
              </a:solidFill>
              <a:latin typeface="Garamond" panose="02020404030301010803" pitchFamily="18" charset="0"/>
            </a:endParaRPr>
          </a:p>
          <a:p>
            <a:r>
              <a:rPr lang="en-US" sz="1400" i="1" dirty="0">
                <a:latin typeface="Garamond" panose="02020404030301010803" pitchFamily="18" charset="0"/>
              </a:rPr>
              <a:t>Prestwick Capital Advisors works with successful individuals and families to make thoughtful and pragmatic decisions about their wealth, and to help them simplify and optimize the complexities that so often accompany wealth.</a:t>
            </a:r>
          </a:p>
          <a:p>
            <a:endParaRPr lang="en-US" sz="1400" i="1" dirty="0">
              <a:latin typeface="Garamond" panose="02020404030301010803" pitchFamily="18" charset="0"/>
            </a:endParaRPr>
          </a:p>
          <a:p>
            <a:r>
              <a:rPr lang="en-US" sz="1400" i="1" dirty="0">
                <a:latin typeface="Garamond" panose="02020404030301010803" pitchFamily="18" charset="0"/>
              </a:rPr>
              <a:t>We believe that wealth management is much more that just investing; that it is a confluence of art and science.</a:t>
            </a:r>
          </a:p>
          <a:p>
            <a:endParaRPr lang="en-US" sz="1400" i="1" dirty="0">
              <a:latin typeface="Garamond" panose="02020404030301010803" pitchFamily="18" charset="0"/>
            </a:endParaRPr>
          </a:p>
          <a:p>
            <a:pPr marL="742950" lvl="1" indent="-285750">
              <a:buFont typeface="Garamond" panose="02020404030301010803" pitchFamily="18" charset="0"/>
              <a:buChar char="∞"/>
            </a:pPr>
            <a:r>
              <a:rPr lang="en-US" sz="1200" i="1" dirty="0">
                <a:solidFill>
                  <a:schemeClr val="accent5"/>
                </a:solidFill>
                <a:latin typeface="Garamond" panose="02020404030301010803" pitchFamily="18" charset="0"/>
              </a:rPr>
              <a:t>We seek to gain a deep understanding of our clients and help them to simplify their financial lives thereby enabling them to focus on other life’s priorities.</a:t>
            </a:r>
          </a:p>
          <a:p>
            <a:pPr marL="742950" lvl="1" indent="-285750">
              <a:buFont typeface="Garamond" panose="02020404030301010803" pitchFamily="18" charset="0"/>
              <a:buChar char="∞"/>
            </a:pPr>
            <a:endParaRPr lang="en-US" sz="1200" i="1" dirty="0">
              <a:solidFill>
                <a:schemeClr val="accent5"/>
              </a:solidFill>
              <a:latin typeface="Garamond" panose="02020404030301010803" pitchFamily="18" charset="0"/>
            </a:endParaRPr>
          </a:p>
          <a:p>
            <a:pPr marL="742950" lvl="1" indent="-285750">
              <a:buFont typeface="Garamond" panose="02020404030301010803" pitchFamily="18" charset="0"/>
              <a:buChar char="∞"/>
            </a:pPr>
            <a:r>
              <a:rPr lang="en-US" sz="1200" i="1" dirty="0">
                <a:solidFill>
                  <a:schemeClr val="accent5"/>
                </a:solidFill>
                <a:latin typeface="Garamond" panose="02020404030301010803" pitchFamily="18" charset="0"/>
              </a:rPr>
              <a:t>We acknowledge that the world is rapidly changing and strive to stay in tune with the changes by constantly evolving our investing and planning processes.</a:t>
            </a:r>
          </a:p>
          <a:p>
            <a:pPr marL="742950" lvl="1" indent="-285750">
              <a:buFont typeface="Garamond" panose="02020404030301010803" pitchFamily="18" charset="0"/>
              <a:buChar char="∞"/>
            </a:pPr>
            <a:endParaRPr lang="en-US" sz="1200" i="1" dirty="0">
              <a:solidFill>
                <a:schemeClr val="accent5"/>
              </a:solidFill>
              <a:latin typeface="Garamond" panose="02020404030301010803" pitchFamily="18" charset="0"/>
            </a:endParaRPr>
          </a:p>
          <a:p>
            <a:pPr marL="742950" lvl="1" indent="-285750">
              <a:buFont typeface="Garamond" panose="02020404030301010803" pitchFamily="18" charset="0"/>
              <a:buChar char="∞"/>
            </a:pPr>
            <a:r>
              <a:rPr lang="en-US" sz="1200" i="1" dirty="0">
                <a:solidFill>
                  <a:schemeClr val="accent5"/>
                </a:solidFill>
                <a:latin typeface="Garamond" panose="02020404030301010803" pitchFamily="18" charset="0"/>
              </a:rPr>
              <a:t>We deliver thoughtful and pragmatic recommendations unique to our clients and their personal situations.</a:t>
            </a:r>
          </a:p>
          <a:p>
            <a:endParaRPr lang="en-US" sz="1200" dirty="0">
              <a:latin typeface="Garamond" panose="02020404030301010803" pitchFamily="18" charset="0"/>
            </a:endParaRPr>
          </a:p>
          <a:p>
            <a:r>
              <a:rPr lang="en-US" sz="1400" i="1" dirty="0">
                <a:latin typeface="Garamond" panose="02020404030301010803" pitchFamily="18" charset="0"/>
              </a:rPr>
              <a:t>We engage and inspire our clients to help them, and us, discover why they are investing; whether it is to grow their wealth in order to make an impact on others, to live a more fulfilled life, or to leave a lasting legacy.</a:t>
            </a:r>
            <a:endParaRPr lang="en-US" sz="1400" dirty="0"/>
          </a:p>
          <a:p>
            <a:endParaRPr lang="en-US" dirty="0"/>
          </a:p>
        </p:txBody>
      </p:sp>
    </p:spTree>
    <p:extLst>
      <p:ext uri="{BB962C8B-B14F-4D97-AF65-F5344CB8AC3E}">
        <p14:creationId xmlns:p14="http://schemas.microsoft.com/office/powerpoint/2010/main" val="232517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717" y="114299"/>
            <a:ext cx="3886200" cy="1477328"/>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37" y="852963"/>
            <a:ext cx="2133601" cy="975837"/>
          </a:xfrm>
          <a:prstGeom prst="rect">
            <a:avLst/>
          </a:prstGeom>
        </p:spPr>
      </p:pic>
      <p:sp>
        <p:nvSpPr>
          <p:cNvPr id="12" name="TextBox 11"/>
          <p:cNvSpPr txBox="1"/>
          <p:nvPr/>
        </p:nvSpPr>
        <p:spPr>
          <a:xfrm>
            <a:off x="76200" y="304800"/>
            <a:ext cx="4419600" cy="5847755"/>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r>
              <a:rPr lang="en-US" sz="1400" dirty="0">
                <a:latin typeface="Garamond" panose="02020404030301010803" pitchFamily="18" charset="0"/>
              </a:rPr>
              <a:t>                  “</a:t>
            </a:r>
            <a:r>
              <a:rPr lang="en-US" sz="1400" i="1" dirty="0">
                <a:latin typeface="Garamond" panose="02020404030301010803" pitchFamily="18" charset="0"/>
              </a:rPr>
              <a:t>Our mission is to help you simplify your</a:t>
            </a:r>
          </a:p>
          <a:p>
            <a:r>
              <a:rPr lang="en-US" sz="1400" i="1" dirty="0">
                <a:latin typeface="Garamond" panose="02020404030301010803" pitchFamily="18" charset="0"/>
              </a:rPr>
              <a:t>	financial life and help to optimize your finances – we 	acknowledge that everyone’s </a:t>
            </a:r>
          </a:p>
          <a:p>
            <a:r>
              <a:rPr lang="en-US" sz="1400" i="1" dirty="0">
                <a:latin typeface="Garamond" panose="02020404030301010803" pitchFamily="18" charset="0"/>
              </a:rPr>
              <a:t>	journey is different and strive to develop a deep 	understanding of your past and keen understanding </a:t>
            </a:r>
          </a:p>
          <a:p>
            <a:r>
              <a:rPr lang="en-US" sz="1400" i="1" dirty="0">
                <a:latin typeface="Garamond" panose="02020404030301010803" pitchFamily="18" charset="0"/>
              </a:rPr>
              <a:t>	of your goals and vision for the future. </a:t>
            </a: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dirty="0">
              <a:latin typeface="Garamond" panose="02020404030301010803" pitchFamily="18" charset="0"/>
            </a:endParaRPr>
          </a:p>
        </p:txBody>
      </p:sp>
      <p:sp>
        <p:nvSpPr>
          <p:cNvPr id="13" name="TextBox 12"/>
          <p:cNvSpPr txBox="1"/>
          <p:nvPr/>
        </p:nvSpPr>
        <p:spPr>
          <a:xfrm>
            <a:off x="4495800" y="151179"/>
            <a:ext cx="4343400" cy="6555641"/>
          </a:xfrm>
          <a:prstGeom prst="rect">
            <a:avLst/>
          </a:prstGeom>
          <a:solidFill>
            <a:schemeClr val="accent6">
              <a:lumMod val="60000"/>
              <a:lumOff val="40000"/>
            </a:schemeClr>
          </a:solidFill>
        </p:spPr>
        <p:txBody>
          <a:bodyPr wrap="square" rtlCol="0">
            <a:spAutoFit/>
          </a:bodyPr>
          <a:lstStyle/>
          <a:p>
            <a:r>
              <a:rPr lang="en-US" sz="1600" b="1" dirty="0">
                <a:solidFill>
                  <a:schemeClr val="accent5"/>
                </a:solidFill>
                <a:latin typeface="Garamond" panose="02020404030301010803" pitchFamily="18" charset="0"/>
              </a:rPr>
              <a:t>Our Approach</a:t>
            </a:r>
          </a:p>
          <a:p>
            <a:endParaRPr lang="en-US" sz="1600" dirty="0">
              <a:solidFill>
                <a:schemeClr val="accent5"/>
              </a:solidFill>
              <a:latin typeface="Garamond" panose="02020404030301010803" pitchFamily="18" charset="0"/>
            </a:endParaRPr>
          </a:p>
          <a:p>
            <a:r>
              <a:rPr lang="en-US" sz="1400" i="1" dirty="0">
                <a:latin typeface="Garamond" panose="02020404030301010803" pitchFamily="18" charset="0"/>
              </a:rPr>
              <a:t>At </a:t>
            </a:r>
            <a:r>
              <a:rPr lang="en-US" sz="1400" i="1" dirty="0">
                <a:solidFill>
                  <a:schemeClr val="accent5"/>
                </a:solidFill>
                <a:latin typeface="Garamond" panose="02020404030301010803" pitchFamily="18" charset="0"/>
              </a:rPr>
              <a:t>Prestwick Capital Advisors</a:t>
            </a:r>
            <a:r>
              <a:rPr lang="en-US" sz="1400" i="1" dirty="0">
                <a:latin typeface="Garamond" panose="02020404030301010803" pitchFamily="18" charset="0"/>
              </a:rPr>
              <a:t>, our collaborative approach to wealth management is a partnership that requires our focus and commitment along with your discipline and trust. Our solid foundation for working together begins with listening – to your thoughts, goals, desires and concerns. Then, by asking the right questions, we help you gain greater clarity of your objectives to help prioritize what’s most important. We believe wealth is both external and internal. We help you to optimize your finances so that you can lead a fulfilling life through meaningful relationships, impactful experiences, and making a difference in the lives of others.  We develop a framework, steps, and a timeline to reach your goals – before we get into specific investing tactics and precise execution – as we believe the investment management component is just that, a by-product of the overall financial picture. Our perspective is that comprehensive wealth management revolves around five key areas:</a:t>
            </a:r>
            <a:endParaRPr lang="en-US" sz="1400" i="1"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pPr marL="742950" lvl="1" indent="-285750">
              <a:buFont typeface="Garamond" panose="02020404030301010803" pitchFamily="18" charset="0"/>
              <a:buChar char="∞"/>
            </a:pPr>
            <a:r>
              <a:rPr lang="en-US" sz="1400" i="1" dirty="0">
                <a:solidFill>
                  <a:schemeClr val="accent5"/>
                </a:solidFill>
                <a:latin typeface="Garamond" panose="02020404030301010803" pitchFamily="18" charset="0"/>
              </a:rPr>
              <a:t>Risk Management</a:t>
            </a:r>
          </a:p>
          <a:p>
            <a:pPr marL="742950" lvl="1" indent="-285750">
              <a:buFont typeface="Garamond" panose="02020404030301010803" pitchFamily="18" charset="0"/>
              <a:buChar char="∞"/>
            </a:pPr>
            <a:endParaRPr lang="en-US" sz="1600" dirty="0">
              <a:solidFill>
                <a:schemeClr val="accent5"/>
              </a:solidFill>
              <a:latin typeface="Garamond" panose="02020404030301010803" pitchFamily="18" charset="0"/>
            </a:endParaRPr>
          </a:p>
          <a:p>
            <a:pPr marL="742950" lvl="1" indent="-285750">
              <a:buFont typeface="Garamond" panose="02020404030301010803" pitchFamily="18" charset="0"/>
              <a:buChar char="∞"/>
            </a:pPr>
            <a:r>
              <a:rPr lang="en-US" sz="1400" i="1" dirty="0">
                <a:solidFill>
                  <a:schemeClr val="accent5"/>
                </a:solidFill>
                <a:latin typeface="Garamond" panose="02020404030301010803" pitchFamily="18" charset="0"/>
              </a:rPr>
              <a:t>Liability Management</a:t>
            </a:r>
          </a:p>
          <a:p>
            <a:pPr marL="742950" lvl="1" indent="-285750">
              <a:buFont typeface="Garamond" panose="02020404030301010803" pitchFamily="18" charset="0"/>
              <a:buChar char="∞"/>
            </a:pPr>
            <a:endParaRPr lang="en-US" sz="1600" dirty="0">
              <a:solidFill>
                <a:schemeClr val="accent5"/>
              </a:solidFill>
              <a:latin typeface="Garamond" panose="02020404030301010803" pitchFamily="18" charset="0"/>
            </a:endParaRPr>
          </a:p>
          <a:p>
            <a:pPr marL="742950" lvl="1" indent="-285750">
              <a:buFont typeface="Garamond" panose="02020404030301010803" pitchFamily="18" charset="0"/>
              <a:buChar char="∞"/>
            </a:pPr>
            <a:r>
              <a:rPr lang="en-US" sz="1400" i="1" dirty="0">
                <a:solidFill>
                  <a:schemeClr val="accent5"/>
                </a:solidFill>
                <a:latin typeface="Garamond" panose="02020404030301010803" pitchFamily="18" charset="0"/>
              </a:rPr>
              <a:t>Asset Management	</a:t>
            </a:r>
          </a:p>
          <a:p>
            <a:pPr marL="742950" lvl="1" indent="-285750">
              <a:buFont typeface="Garamond" panose="02020404030301010803" pitchFamily="18" charset="0"/>
              <a:buChar char="∞"/>
            </a:pPr>
            <a:endParaRPr lang="en-US" sz="1400" i="1" dirty="0">
              <a:solidFill>
                <a:schemeClr val="accent5"/>
              </a:solidFill>
              <a:latin typeface="Garamond" panose="02020404030301010803" pitchFamily="18" charset="0"/>
            </a:endParaRPr>
          </a:p>
          <a:p>
            <a:pPr marL="742950" lvl="1" indent="-285750">
              <a:buFont typeface="Garamond" panose="02020404030301010803" pitchFamily="18" charset="0"/>
              <a:buChar char="∞"/>
            </a:pPr>
            <a:r>
              <a:rPr lang="en-US" sz="1400" i="1" dirty="0">
                <a:solidFill>
                  <a:schemeClr val="accent5"/>
                </a:solidFill>
                <a:latin typeface="Garamond" panose="02020404030301010803" pitchFamily="18" charset="0"/>
              </a:rPr>
              <a:t>Lifestyle Management</a:t>
            </a:r>
          </a:p>
          <a:p>
            <a:pPr lvl="1"/>
            <a:endParaRPr lang="en-US" sz="1400" i="1" dirty="0">
              <a:solidFill>
                <a:schemeClr val="accent5"/>
              </a:solidFill>
              <a:latin typeface="Garamond" panose="02020404030301010803" pitchFamily="18" charset="0"/>
            </a:endParaRPr>
          </a:p>
          <a:p>
            <a:pPr marL="742950" lvl="1" indent="-285750">
              <a:buFont typeface="Garamond" panose="02020404030301010803" pitchFamily="18" charset="0"/>
              <a:buChar char="∞"/>
            </a:pPr>
            <a:r>
              <a:rPr lang="en-US" sz="1400" i="1" dirty="0">
                <a:solidFill>
                  <a:schemeClr val="accent5"/>
                </a:solidFill>
                <a:latin typeface="Garamond" panose="02020404030301010803" pitchFamily="18" charset="0"/>
              </a:rPr>
              <a:t>Legacy Planning</a:t>
            </a:r>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p:txBody>
      </p:sp>
    </p:spTree>
    <p:extLst>
      <p:ext uri="{BB962C8B-B14F-4D97-AF65-F5344CB8AC3E}">
        <p14:creationId xmlns:p14="http://schemas.microsoft.com/office/powerpoint/2010/main" val="3742216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717" y="114299"/>
            <a:ext cx="3886200" cy="1477328"/>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37" y="852963"/>
            <a:ext cx="2133601" cy="975837"/>
          </a:xfrm>
          <a:prstGeom prst="rect">
            <a:avLst/>
          </a:prstGeom>
        </p:spPr>
      </p:pic>
      <p:sp>
        <p:nvSpPr>
          <p:cNvPr id="12" name="TextBox 11"/>
          <p:cNvSpPr txBox="1"/>
          <p:nvPr/>
        </p:nvSpPr>
        <p:spPr>
          <a:xfrm>
            <a:off x="76200" y="304800"/>
            <a:ext cx="4419600" cy="4985980"/>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r>
              <a:rPr lang="en-US" sz="1400" dirty="0">
                <a:latin typeface="Garamond" panose="02020404030301010803" pitchFamily="18" charset="0"/>
              </a:rPr>
              <a:t>                  “</a:t>
            </a:r>
            <a:r>
              <a:rPr lang="en-US" sz="1400" i="1" dirty="0">
                <a:latin typeface="Garamond" panose="02020404030301010803" pitchFamily="18" charset="0"/>
              </a:rPr>
              <a:t>We manage capital with the mindset of </a:t>
            </a:r>
          </a:p>
          <a:p>
            <a:r>
              <a:rPr lang="en-US" sz="1400" i="1" dirty="0">
                <a:latin typeface="Garamond" panose="02020404030301010803" pitchFamily="18" charset="0"/>
              </a:rPr>
              <a:t>	managing risk, and think about the </a:t>
            </a:r>
          </a:p>
          <a:p>
            <a:r>
              <a:rPr lang="en-US" sz="1400" i="1" dirty="0">
                <a:latin typeface="Garamond" panose="02020404030301010803" pitchFamily="18" charset="0"/>
              </a:rPr>
              <a:t>	implications of every decision in terms </a:t>
            </a:r>
          </a:p>
          <a:p>
            <a:r>
              <a:rPr lang="en-US" sz="1400" i="1" dirty="0">
                <a:latin typeface="Garamond" panose="02020404030301010803" pitchFamily="18" charset="0"/>
              </a:rPr>
              <a:t>	of years and decades</a:t>
            </a:r>
            <a:r>
              <a:rPr lang="en-US" sz="1400" dirty="0"/>
              <a:t>.”</a:t>
            </a:r>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dirty="0">
              <a:latin typeface="Garamond" panose="02020404030301010803" pitchFamily="18" charset="0"/>
            </a:endParaRPr>
          </a:p>
        </p:txBody>
      </p:sp>
      <p:sp>
        <p:nvSpPr>
          <p:cNvPr id="13" name="TextBox 12"/>
          <p:cNvSpPr txBox="1"/>
          <p:nvPr/>
        </p:nvSpPr>
        <p:spPr>
          <a:xfrm>
            <a:off x="4495800" y="304800"/>
            <a:ext cx="4343400" cy="6217087"/>
          </a:xfrm>
          <a:prstGeom prst="rect">
            <a:avLst/>
          </a:prstGeom>
          <a:solidFill>
            <a:schemeClr val="accent6">
              <a:lumMod val="60000"/>
              <a:lumOff val="40000"/>
            </a:schemeClr>
          </a:solidFill>
        </p:spPr>
        <p:txBody>
          <a:bodyPr wrap="square" rtlCol="0">
            <a:spAutoFit/>
          </a:bodyPr>
          <a:lstStyle/>
          <a:p>
            <a:endParaRPr lang="en-US" sz="1600" b="1" dirty="0">
              <a:solidFill>
                <a:schemeClr val="accent5"/>
              </a:solidFill>
              <a:latin typeface="Garamond" panose="02020404030301010803" pitchFamily="18" charset="0"/>
            </a:endParaRPr>
          </a:p>
          <a:p>
            <a:endParaRPr lang="en-US" sz="1600" b="1" dirty="0">
              <a:solidFill>
                <a:schemeClr val="accent5"/>
              </a:solidFill>
              <a:latin typeface="Garamond" panose="02020404030301010803" pitchFamily="18" charset="0"/>
            </a:endParaRPr>
          </a:p>
          <a:p>
            <a:endParaRPr lang="en-US" sz="1600" b="1" dirty="0">
              <a:solidFill>
                <a:schemeClr val="accent5"/>
              </a:solidFill>
              <a:latin typeface="Garamond" panose="02020404030301010803" pitchFamily="18" charset="0"/>
            </a:endParaRPr>
          </a:p>
          <a:p>
            <a:r>
              <a:rPr lang="en-US" sz="1600" b="1" dirty="0">
                <a:solidFill>
                  <a:schemeClr val="accent5"/>
                </a:solidFill>
                <a:latin typeface="Garamond" panose="02020404030301010803" pitchFamily="18" charset="0"/>
              </a:rPr>
              <a:t>Investment Philosophy</a:t>
            </a:r>
          </a:p>
          <a:p>
            <a:endParaRPr lang="en-US" sz="1600" b="1" dirty="0">
              <a:solidFill>
                <a:schemeClr val="accent5"/>
              </a:solidFill>
              <a:latin typeface="Garamond" panose="02020404030301010803" pitchFamily="18" charset="0"/>
            </a:endParaRPr>
          </a:p>
          <a:p>
            <a:r>
              <a:rPr lang="en-US" sz="1400" i="1" dirty="0">
                <a:latin typeface="Garamond" panose="02020404030301010803" pitchFamily="18" charset="0"/>
              </a:rPr>
              <a:t>We bring an objective and pragmatic approach to investing and portfolio construction. With deep knowledge of capital markets and the economic environment, we manage your assets in context with those patterns combined with a thorough understanding and analysis of your personal situation. Our disciplined, institutional process helps match your unique goals and risk tolerance with an asset allocation that’s right for you, from capital preservation to asset growth designed to meet your long-term goals.</a:t>
            </a:r>
          </a:p>
          <a:p>
            <a:endParaRPr lang="en-US" sz="1400" i="1" dirty="0">
              <a:latin typeface="Garamond" panose="02020404030301010803" pitchFamily="18" charset="0"/>
            </a:endParaRPr>
          </a:p>
          <a:p>
            <a:r>
              <a:rPr lang="en-US" sz="1400" i="1" dirty="0">
                <a:latin typeface="Garamond" panose="02020404030301010803" pitchFamily="18" charset="0"/>
              </a:rPr>
              <a:t>Thinking about, and preparing for, the unexpected is part of a complete financial plan. Risk is not only inherent with investments but with many aspects of life and business, so we consider potential scenarios and create a plan to address them. </a:t>
            </a:r>
            <a:r>
              <a:rPr lang="en-US" sz="1400" i="1" dirty="0">
                <a:solidFill>
                  <a:schemeClr val="accent5"/>
                </a:solidFill>
                <a:latin typeface="Garamond" panose="02020404030301010803" pitchFamily="18" charset="0"/>
              </a:rPr>
              <a:t>When it comes to your portfolio, we work to mitigate risk through portfolio diversification and hedging strategies</a:t>
            </a:r>
            <a:r>
              <a:rPr lang="en-US" sz="1400" i="1" dirty="0">
                <a:latin typeface="Garamond" panose="02020404030301010803" pitchFamily="18" charset="0"/>
              </a:rPr>
              <a:t> whether looking at liquidity needs, tax reduction or guidance regarding family or business dynamics.</a:t>
            </a:r>
            <a:endParaRPr lang="en-US" sz="1400" i="1" dirty="0">
              <a:solidFill>
                <a:schemeClr val="accent5"/>
              </a:solidFill>
              <a:latin typeface="Garamond" panose="02020404030301010803" pitchFamily="18" charset="0"/>
            </a:endParaRPr>
          </a:p>
          <a:p>
            <a:endParaRPr lang="en-US" sz="1400" i="1"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r>
              <a:rPr lang="en-US" sz="800" dirty="0">
                <a:latin typeface="Garamond" panose="02020404030301010803" pitchFamily="18" charset="0"/>
              </a:rPr>
              <a:t>Diversification and asset allocation do not ensure a profit or protect against a loss.</a:t>
            </a:r>
          </a:p>
          <a:p>
            <a:r>
              <a:rPr lang="en-US" sz="800" dirty="0">
                <a:latin typeface="Garamond" panose="02020404030301010803" pitchFamily="18" charset="0"/>
              </a:rPr>
              <a:t>Raymond James financial advisors do not render advice on tax or legal matters.</a:t>
            </a:r>
          </a:p>
        </p:txBody>
      </p:sp>
    </p:spTree>
    <p:extLst>
      <p:ext uri="{BB962C8B-B14F-4D97-AF65-F5344CB8AC3E}">
        <p14:creationId xmlns:p14="http://schemas.microsoft.com/office/powerpoint/2010/main" val="1306634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717" y="114299"/>
            <a:ext cx="3886200" cy="1477328"/>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p:txBody>
      </p:sp>
      <p:sp>
        <p:nvSpPr>
          <p:cNvPr id="13" name="TextBox 12"/>
          <p:cNvSpPr txBox="1"/>
          <p:nvPr/>
        </p:nvSpPr>
        <p:spPr>
          <a:xfrm>
            <a:off x="4648200" y="304800"/>
            <a:ext cx="4191000" cy="6278642"/>
          </a:xfrm>
          <a:prstGeom prst="rect">
            <a:avLst/>
          </a:prstGeom>
          <a:solidFill>
            <a:schemeClr val="accent6">
              <a:lumMod val="60000"/>
              <a:lumOff val="40000"/>
            </a:schemeClr>
          </a:solidFill>
        </p:spPr>
        <p:txBody>
          <a:bodyPr wrap="square" rtlCol="0">
            <a:spAutoFit/>
          </a:bodyPr>
          <a:lstStyle/>
          <a:p>
            <a:r>
              <a:rPr lang="en-US" sz="1600" b="1" dirty="0">
                <a:solidFill>
                  <a:schemeClr val="accent5"/>
                </a:solidFill>
                <a:latin typeface="Garamond" panose="02020404030301010803" pitchFamily="18" charset="0"/>
              </a:rPr>
              <a:t>L. Grier Williford, CFP®</a:t>
            </a:r>
          </a:p>
          <a:p>
            <a:r>
              <a:rPr lang="en-US" sz="1400" i="1" dirty="0">
                <a:solidFill>
                  <a:schemeClr val="accent5"/>
                </a:solidFill>
                <a:latin typeface="Garamond" panose="02020404030301010803" pitchFamily="18" charset="0"/>
              </a:rPr>
              <a:t>Financial Advisor</a:t>
            </a:r>
          </a:p>
          <a:p>
            <a:pPr fontAlgn="base"/>
            <a:endParaRPr lang="en-US" sz="1400" i="1" dirty="0">
              <a:solidFill>
                <a:schemeClr val="accent5"/>
              </a:solidFill>
              <a:latin typeface="Garamond" panose="02020404030301010803" pitchFamily="18" charset="0"/>
            </a:endParaRPr>
          </a:p>
          <a:p>
            <a:pPr fontAlgn="base"/>
            <a:r>
              <a:rPr lang="en-US" sz="1100" i="1" dirty="0">
                <a:latin typeface="Garamond" panose="02020404030301010803" pitchFamily="18" charset="0"/>
              </a:rPr>
              <a:t>Whether he is working with individuals and families, or institutions and endowments, Grier’s goal is for each of his clients to know they have a true financial advocate. He strives to develop a deep understanding of each and ensure that their goals – whatever they may be – are not only met, but exceeded.</a:t>
            </a:r>
          </a:p>
          <a:p>
            <a:pPr fontAlgn="base"/>
            <a:endParaRPr lang="en-US" sz="1100" i="1" dirty="0">
              <a:latin typeface="Garamond" panose="02020404030301010803" pitchFamily="18" charset="0"/>
            </a:endParaRPr>
          </a:p>
          <a:p>
            <a:pPr fontAlgn="base"/>
            <a:r>
              <a:rPr lang="en-US" sz="1100" i="1" dirty="0">
                <a:latin typeface="Garamond" panose="02020404030301010803" pitchFamily="18" charset="0"/>
              </a:rPr>
              <a:t>A second-generation financial advisor, Grier grew up watching his father positively impact the lives of his clients. It’s what inspired Grier to partner with his own clients to provide comprehensive wealth management services that include financial planning, investment management, risk management and legacy planning.</a:t>
            </a:r>
          </a:p>
          <a:p>
            <a:pPr fontAlgn="base"/>
            <a:endParaRPr lang="en-US" sz="1100" i="1" dirty="0">
              <a:latin typeface="Garamond" panose="02020404030301010803" pitchFamily="18" charset="0"/>
            </a:endParaRPr>
          </a:p>
          <a:p>
            <a:pPr fontAlgn="base"/>
            <a:r>
              <a:rPr lang="en-US" sz="1100" i="1" dirty="0">
                <a:latin typeface="Garamond" panose="02020404030301010803" pitchFamily="18" charset="0"/>
              </a:rPr>
              <a:t>As a CERTIFIED FINANCIAL PLANNER™ professional, Grier holds one of the most respected financial planning credentials among consumers and the recognized standard of excellence in personal financial planning.</a:t>
            </a:r>
          </a:p>
          <a:p>
            <a:pPr fontAlgn="base"/>
            <a:r>
              <a:rPr lang="en-US" sz="1100" i="1" dirty="0">
                <a:latin typeface="Garamond" panose="02020404030301010803" pitchFamily="18" charset="0"/>
              </a:rPr>
              <a:t>Prior to joining Raymond James in 2014, Grier served as a financial advisor with SunTrust Investment Services’ Private Wealth Division, and also as an investment adviser representative at Merrill Lynch. Born and raised in Georgia, Grier earned a bachelor’s degree from Auburn University.</a:t>
            </a:r>
          </a:p>
          <a:p>
            <a:pPr fontAlgn="base"/>
            <a:endParaRPr lang="en-US" sz="1100" i="1" dirty="0">
              <a:latin typeface="Garamond" panose="02020404030301010803" pitchFamily="18" charset="0"/>
            </a:endParaRPr>
          </a:p>
          <a:p>
            <a:pPr fontAlgn="base"/>
            <a:r>
              <a:rPr lang="en-US" sz="1100" i="1" dirty="0">
                <a:latin typeface="Garamond" panose="02020404030301010803" pitchFamily="18" charset="0"/>
              </a:rPr>
              <a:t>Grier believes in the importance of serving his community and devotes a significant portion of his free time to doing so. At Grace Church Cathedral in Charleston, he is a past member of the vestry, chair of the planned giving committee, member of the finance committee. Grier is also actively involved with the nonprofits, Camp Happy Days, where he serves on the finance committee, Operation Home, and the Original Six Foundation. In addition, he is a past board member of Charleston Stage and a past board member of the United Way of Coastal Georgia.</a:t>
            </a:r>
          </a:p>
          <a:p>
            <a:pPr fontAlgn="base"/>
            <a:endParaRPr lang="en-US" sz="1100" i="1" dirty="0">
              <a:latin typeface="Garamond" panose="02020404030301010803" pitchFamily="18" charset="0"/>
            </a:endParaRPr>
          </a:p>
          <a:p>
            <a:pPr fontAlgn="base"/>
            <a:r>
              <a:rPr lang="en-US" sz="1100" i="1" dirty="0">
                <a:latin typeface="Garamond" panose="02020404030301010803" pitchFamily="18" charset="0"/>
              </a:rPr>
              <a:t>Grier and his wife, Jessica, reside in Mt Pleasant with their two sons, Matthew and Bo. When not serving his clients and community, Grier is spending time with his family and is an avid golfer.</a:t>
            </a:r>
          </a:p>
          <a:p>
            <a:endParaRPr lang="en-US" sz="1200" i="1" dirty="0">
              <a:latin typeface="Garamond" panose="02020404030301010803" pitchFamily="18" charset="0"/>
            </a:endParaRPr>
          </a:p>
          <a:p>
            <a:r>
              <a:rPr lang="en-US" sz="900" dirty="0">
                <a:latin typeface="Garamond" panose="02020404030301010803" pitchFamily="18" charset="0"/>
              </a:rPr>
              <a:t>Certified Financial Planner Board of Standards, Inc. owns the certification marks Certified Financial Planner™ and </a:t>
            </a:r>
            <a:r>
              <a:rPr lang="en-US" sz="900" i="1" dirty="0">
                <a:latin typeface="Garamond" panose="02020404030301010803" pitchFamily="18" charset="0"/>
              </a:rPr>
              <a:t>CFP</a:t>
            </a:r>
            <a:r>
              <a:rPr lang="en-US" sz="900" i="1" baseline="30000" dirty="0">
                <a:latin typeface="Garamond" panose="02020404030301010803" pitchFamily="18" charset="0"/>
              </a:rPr>
              <a:t>®</a:t>
            </a:r>
            <a:r>
              <a:rPr lang="en-US" sz="900" i="1" dirty="0">
                <a:latin typeface="Garamond" panose="02020404030301010803" pitchFamily="18" charset="0"/>
              </a:rPr>
              <a:t>  </a:t>
            </a:r>
            <a:r>
              <a:rPr lang="en-US" sz="900" dirty="0">
                <a:latin typeface="Garamond" panose="02020404030301010803" pitchFamily="18" charset="0"/>
              </a:rPr>
              <a:t>in the U.S., which it awards to individuals who successfully complete CFP Board’s initial and ongoing certification requirements.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591978"/>
            <a:ext cx="1544342" cy="1999298"/>
          </a:xfrm>
          <a:prstGeom prst="rect">
            <a:avLst/>
          </a:prstGeom>
        </p:spPr>
      </p:pic>
    </p:spTree>
    <p:extLst>
      <p:ext uri="{BB962C8B-B14F-4D97-AF65-F5344CB8AC3E}">
        <p14:creationId xmlns:p14="http://schemas.microsoft.com/office/powerpoint/2010/main" val="3076672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717" y="114299"/>
            <a:ext cx="3886200" cy="1477328"/>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p:txBody>
      </p:sp>
      <p:sp>
        <p:nvSpPr>
          <p:cNvPr id="13" name="TextBox 12"/>
          <p:cNvSpPr txBox="1"/>
          <p:nvPr/>
        </p:nvSpPr>
        <p:spPr>
          <a:xfrm>
            <a:off x="4534989" y="305068"/>
            <a:ext cx="4343400" cy="6432530"/>
          </a:xfrm>
          <a:prstGeom prst="rect">
            <a:avLst/>
          </a:prstGeom>
          <a:solidFill>
            <a:schemeClr val="accent6">
              <a:lumMod val="60000"/>
              <a:lumOff val="40000"/>
            </a:schemeClr>
          </a:solidFill>
        </p:spPr>
        <p:txBody>
          <a:bodyPr wrap="square" rtlCol="0">
            <a:spAutoFit/>
          </a:bodyPr>
          <a:lstStyle/>
          <a:p>
            <a:endParaRPr lang="en-US" dirty="0"/>
          </a:p>
          <a:p>
            <a:endParaRPr lang="en-US" dirty="0"/>
          </a:p>
          <a:p>
            <a:r>
              <a:rPr lang="en-US" sz="1600" b="1" dirty="0">
                <a:solidFill>
                  <a:schemeClr val="accent5"/>
                </a:solidFill>
                <a:latin typeface="Garamond" panose="02020404030301010803" pitchFamily="18" charset="0"/>
              </a:rPr>
              <a:t>Elizabeth Thomas</a:t>
            </a:r>
          </a:p>
          <a:p>
            <a:r>
              <a:rPr lang="en-US" sz="1400" i="1" dirty="0">
                <a:solidFill>
                  <a:schemeClr val="accent5"/>
                </a:solidFill>
                <a:latin typeface="Garamond" panose="02020404030301010803" pitchFamily="18" charset="0"/>
              </a:rPr>
              <a:t>Client Service Associate </a:t>
            </a:r>
          </a:p>
          <a:p>
            <a:endParaRPr lang="en-US" sz="1400" i="1" dirty="0">
              <a:solidFill>
                <a:schemeClr val="accent5"/>
              </a:solidFill>
              <a:latin typeface="Garamond" panose="02020404030301010803" pitchFamily="18" charset="0"/>
            </a:endParaRPr>
          </a:p>
          <a:p>
            <a:pPr fontAlgn="base"/>
            <a:r>
              <a:rPr lang="en-US" sz="1400" i="1" dirty="0">
                <a:latin typeface="Garamond" panose="02020404030301010803" pitchFamily="18" charset="0"/>
              </a:rPr>
              <a:t>Elizabeth joined Raymond James in 2021. She wants our clients to feel comfortable and enjoys assisting clients, whether behind the scenes, or one-on-one. As a Client Service Associate, she is responsible for client account administration, scheduling appointments and assisting Grier and the Prestwick Capital Advisors team in daily activities.   Using her natural strengths and friendly personality, she enjoys building client relationships and interacting with the individuals and families that we are so fortunate to partner with at Prestwick Capital Advisors.  </a:t>
            </a:r>
          </a:p>
          <a:p>
            <a:pPr fontAlgn="base"/>
            <a:endParaRPr lang="en-US" sz="1400" i="1" dirty="0">
              <a:latin typeface="Garamond" panose="02020404030301010803" pitchFamily="18" charset="0"/>
            </a:endParaRPr>
          </a:p>
          <a:p>
            <a:pPr fontAlgn="base"/>
            <a:r>
              <a:rPr lang="en-US" sz="1400" i="1" dirty="0">
                <a:latin typeface="Garamond" panose="02020404030301010803" pitchFamily="18" charset="0"/>
              </a:rPr>
              <a:t>A native Charlestonian, Elizabeth resides in Mount Pleasant, SC with her Husband and three children.  She enjoys exercising, boating, and teaching yoga as a certified instructor. </a:t>
            </a:r>
          </a:p>
          <a:p>
            <a:endParaRPr lang="en-US" sz="1200" dirty="0">
              <a:latin typeface="Garamond" panose="02020404030301010803" pitchFamily="18" charset="0"/>
            </a:endParaRPr>
          </a:p>
          <a:p>
            <a:endParaRPr lang="en-US" sz="1200" dirty="0">
              <a:latin typeface="Garamond" panose="02020404030301010803" pitchFamily="18" charset="0"/>
            </a:endParaRPr>
          </a:p>
          <a:p>
            <a:endParaRPr lang="en-US" sz="1200" dirty="0">
              <a:latin typeface="Garamond" panose="02020404030301010803" pitchFamily="18" charset="0"/>
            </a:endParaRPr>
          </a:p>
          <a:p>
            <a:endParaRPr lang="en-US" sz="1200" dirty="0">
              <a:latin typeface="Garamond" panose="02020404030301010803" pitchFamily="18" charset="0"/>
            </a:endParaRPr>
          </a:p>
          <a:p>
            <a:endParaRPr lang="en-US" sz="1200" dirty="0">
              <a:latin typeface="Garamond" panose="02020404030301010803" pitchFamily="18" charset="0"/>
            </a:endParaRPr>
          </a:p>
          <a:p>
            <a:endParaRPr lang="en-US" sz="1200" dirty="0">
              <a:latin typeface="Garamond" panose="02020404030301010803" pitchFamily="18" charset="0"/>
            </a:endParaRPr>
          </a:p>
          <a:p>
            <a:endParaRPr lang="en-US" sz="1200" dirty="0">
              <a:latin typeface="Garamond" panose="02020404030301010803" pitchFamily="18" charset="0"/>
            </a:endParaRPr>
          </a:p>
          <a:p>
            <a:endParaRPr lang="en-US" sz="1200" dirty="0">
              <a:latin typeface="Garamond" panose="02020404030301010803" pitchFamily="18" charset="0"/>
            </a:endParaRPr>
          </a:p>
          <a:p>
            <a:endParaRPr lang="en-US" sz="1100" dirty="0">
              <a:latin typeface="Garamond" panose="02020404030301010803" pitchFamily="18" charset="0"/>
            </a:endParaRPr>
          </a:p>
          <a:p>
            <a:endParaRPr lang="en-US" sz="1100" dirty="0">
              <a:latin typeface="Garamond" panose="02020404030301010803" pitchFamily="18" charset="0"/>
            </a:endParaRPr>
          </a:p>
          <a:p>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p:txBody>
      </p:sp>
    </p:spTree>
    <p:extLst>
      <p:ext uri="{BB962C8B-B14F-4D97-AF65-F5344CB8AC3E}">
        <p14:creationId xmlns:p14="http://schemas.microsoft.com/office/powerpoint/2010/main" val="195966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717" y="114299"/>
            <a:ext cx="3886200" cy="1477328"/>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37" y="852963"/>
            <a:ext cx="2133601" cy="975837"/>
          </a:xfrm>
          <a:prstGeom prst="rect">
            <a:avLst/>
          </a:prstGeom>
        </p:spPr>
      </p:pic>
      <p:sp>
        <p:nvSpPr>
          <p:cNvPr id="12" name="TextBox 11"/>
          <p:cNvSpPr txBox="1"/>
          <p:nvPr/>
        </p:nvSpPr>
        <p:spPr>
          <a:xfrm>
            <a:off x="76200" y="304800"/>
            <a:ext cx="4419600" cy="3908762"/>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r>
              <a:rPr lang="en-US" sz="1400" dirty="0">
                <a:latin typeface="Garamond" panose="02020404030301010803" pitchFamily="18" charset="0"/>
              </a:rPr>
              <a:t>                  </a:t>
            </a:r>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dirty="0">
              <a:latin typeface="Garamond" panose="02020404030301010803" pitchFamily="18" charset="0"/>
            </a:endParaRPr>
          </a:p>
        </p:txBody>
      </p:sp>
      <p:sp>
        <p:nvSpPr>
          <p:cNvPr id="13" name="TextBox 12"/>
          <p:cNvSpPr txBox="1"/>
          <p:nvPr/>
        </p:nvSpPr>
        <p:spPr>
          <a:xfrm>
            <a:off x="4495800" y="304800"/>
            <a:ext cx="4343400" cy="6432530"/>
          </a:xfrm>
          <a:prstGeom prst="rect">
            <a:avLst/>
          </a:prstGeom>
          <a:solidFill>
            <a:schemeClr val="accent6">
              <a:lumMod val="60000"/>
              <a:lumOff val="40000"/>
            </a:schemeClr>
          </a:solidFill>
        </p:spPr>
        <p:txBody>
          <a:bodyPr wrap="square" rtlCol="0">
            <a:spAutoFit/>
          </a:bodyPr>
          <a:lstStyle/>
          <a:p>
            <a:endParaRPr lang="en-US" sz="1600" b="1" dirty="0">
              <a:solidFill>
                <a:schemeClr val="accent5"/>
              </a:solidFill>
              <a:latin typeface="Garamond" panose="02020404030301010803" pitchFamily="18" charset="0"/>
            </a:endParaRPr>
          </a:p>
          <a:p>
            <a:endParaRPr lang="en-US" sz="1600" b="1" dirty="0">
              <a:solidFill>
                <a:schemeClr val="accent5"/>
              </a:solidFill>
              <a:latin typeface="Garamond" panose="02020404030301010803" pitchFamily="18" charset="0"/>
            </a:endParaRPr>
          </a:p>
          <a:p>
            <a:endParaRPr lang="en-US" sz="1600" b="1" dirty="0">
              <a:solidFill>
                <a:schemeClr val="accent5"/>
              </a:solidFill>
              <a:latin typeface="Garamond" panose="02020404030301010803" pitchFamily="18" charset="0"/>
            </a:endParaRPr>
          </a:p>
          <a:p>
            <a:r>
              <a:rPr lang="en-US" sz="1600" b="1" dirty="0">
                <a:solidFill>
                  <a:schemeClr val="accent5"/>
                </a:solidFill>
                <a:latin typeface="Garamond" panose="02020404030301010803" pitchFamily="18" charset="0"/>
              </a:rPr>
              <a:t>Contact Information</a:t>
            </a:r>
          </a:p>
          <a:p>
            <a:endParaRPr lang="en-US" sz="1600" b="1" dirty="0">
              <a:solidFill>
                <a:schemeClr val="accent5"/>
              </a:solidFill>
              <a:latin typeface="Garamond" panose="02020404030301010803" pitchFamily="18" charset="0"/>
            </a:endParaRPr>
          </a:p>
          <a:p>
            <a:r>
              <a:rPr lang="en-US" sz="1400" b="1" i="1" dirty="0">
                <a:solidFill>
                  <a:schemeClr val="accent5"/>
                </a:solidFill>
                <a:latin typeface="Garamond" panose="02020404030301010803" pitchFamily="18" charset="0"/>
              </a:rPr>
              <a:t>L. Grier Williford, </a:t>
            </a:r>
            <a:r>
              <a:rPr lang="en-US" sz="1400" b="1" dirty="0">
                <a:solidFill>
                  <a:schemeClr val="accent5"/>
                </a:solidFill>
                <a:latin typeface="Garamond" panose="02020404030301010803" pitchFamily="18" charset="0"/>
              </a:rPr>
              <a:t>CFP®  </a:t>
            </a:r>
            <a:r>
              <a:rPr lang="en-US" sz="1400" b="1" i="1" dirty="0">
                <a:solidFill>
                  <a:schemeClr val="accent5"/>
                </a:solidFill>
                <a:latin typeface="Garamond" panose="02020404030301010803" pitchFamily="18" charset="0"/>
              </a:rPr>
              <a:t>Financial Advisor</a:t>
            </a:r>
          </a:p>
          <a:p>
            <a:r>
              <a:rPr lang="en-US" sz="1400" i="1" dirty="0">
                <a:latin typeface="Garamond" panose="02020404030301010803" pitchFamily="18" charset="0"/>
              </a:rPr>
              <a:t>O: 843.720.3507</a:t>
            </a:r>
          </a:p>
          <a:p>
            <a:r>
              <a:rPr lang="en-US" sz="1400" i="1" dirty="0">
                <a:latin typeface="Garamond" panose="02020404030301010803" pitchFamily="18" charset="0"/>
              </a:rPr>
              <a:t>grier.williford@raymondjames.com</a:t>
            </a:r>
          </a:p>
          <a:p>
            <a:endParaRPr lang="en-US" sz="1600" dirty="0">
              <a:solidFill>
                <a:schemeClr val="accent5"/>
              </a:solidFill>
              <a:latin typeface="Garamond" panose="02020404030301010803" pitchFamily="18" charset="0"/>
            </a:endParaRPr>
          </a:p>
          <a:p>
            <a:endParaRPr lang="en-US" sz="1400" b="1" i="1" dirty="0">
              <a:solidFill>
                <a:schemeClr val="accent5"/>
              </a:solidFill>
              <a:latin typeface="Garamond" panose="02020404030301010803" pitchFamily="18" charset="0"/>
            </a:endParaRPr>
          </a:p>
          <a:p>
            <a:endParaRPr lang="en-US" sz="1400" b="1" i="1" dirty="0">
              <a:solidFill>
                <a:schemeClr val="accent5"/>
              </a:solidFill>
              <a:latin typeface="Garamond" panose="02020404030301010803" pitchFamily="18" charset="0"/>
            </a:endParaRPr>
          </a:p>
          <a:p>
            <a:r>
              <a:rPr lang="en-US" sz="1400" b="1" i="1" dirty="0">
                <a:solidFill>
                  <a:schemeClr val="accent5"/>
                </a:solidFill>
                <a:latin typeface="Garamond" panose="02020404030301010803" pitchFamily="18" charset="0"/>
              </a:rPr>
              <a:t>Elizabeth Thomas  Registered Client Service Associate </a:t>
            </a:r>
            <a:r>
              <a:rPr lang="en-US" sz="1400" i="1" dirty="0">
                <a:latin typeface="Garamond" panose="02020404030301010803" pitchFamily="18" charset="0"/>
              </a:rPr>
              <a:t>O: 843.720.3537</a:t>
            </a:r>
          </a:p>
          <a:p>
            <a:r>
              <a:rPr lang="en-US" sz="1400" i="1" dirty="0">
                <a:latin typeface="Garamond" panose="02020404030301010803" pitchFamily="18" charset="0"/>
              </a:rPr>
              <a:t>Elizabeth.thomas1@raymondjames.com</a:t>
            </a:r>
          </a:p>
          <a:p>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endParaRPr lang="en-US" sz="1400" i="1" dirty="0">
              <a:latin typeface="Garamond" panose="02020404030301010803" pitchFamily="18" charset="0"/>
            </a:endParaRPr>
          </a:p>
          <a:p>
            <a:r>
              <a:rPr lang="en-US" sz="1400" i="1" dirty="0">
                <a:latin typeface="Garamond" panose="02020404030301010803" pitchFamily="18" charset="0"/>
              </a:rPr>
              <a:t>360 Concord Street, Suite 210</a:t>
            </a:r>
          </a:p>
          <a:p>
            <a:r>
              <a:rPr lang="en-US" sz="1400" i="1" dirty="0">
                <a:latin typeface="Garamond" panose="02020404030301010803" pitchFamily="18" charset="0"/>
              </a:rPr>
              <a:t>Charleston, SC 29401</a:t>
            </a:r>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endParaRPr lang="en-US" sz="1600" dirty="0">
              <a:solidFill>
                <a:schemeClr val="accent5"/>
              </a:solidFill>
              <a:latin typeface="Garamond" panose="02020404030301010803" pitchFamily="18" charset="0"/>
            </a:endParaRPr>
          </a:p>
          <a:p>
            <a:r>
              <a:rPr lang="en-US" sz="1600" dirty="0">
                <a:solidFill>
                  <a:schemeClr val="accent5"/>
                </a:solidFill>
                <a:latin typeface="Garamond" panose="02020404030301010803" pitchFamily="18" charset="0"/>
              </a:rPr>
              <a:t>www.prestwickcapitaladvisors.com</a:t>
            </a: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endParaRPr lang="en-US" sz="1400" i="1" dirty="0">
              <a:latin typeface="Garamond" panose="02020404030301010803" pitchFamily="18" charset="0"/>
            </a:endParaRPr>
          </a:p>
          <a:p>
            <a:r>
              <a:rPr lang="en-US" sz="1200" i="1" dirty="0">
                <a:latin typeface="Garamond" panose="02020404030301010803" pitchFamily="18" charset="0"/>
              </a:rPr>
              <a:t>Raymond James &amp; Associates, Inc., Member New York Stock Exchange/SIPC</a:t>
            </a:r>
            <a:endParaRPr lang="en-US" sz="1400" dirty="0">
              <a:solidFill>
                <a:schemeClr val="accent5"/>
              </a:solidFill>
              <a:latin typeface="Garamond" panose="02020404030301010803" pitchFamily="18" charset="0"/>
            </a:endParaRPr>
          </a:p>
        </p:txBody>
      </p:sp>
      <p:sp>
        <p:nvSpPr>
          <p:cNvPr id="3" name="TextBox 2"/>
          <p:cNvSpPr txBox="1"/>
          <p:nvPr/>
        </p:nvSpPr>
        <p:spPr>
          <a:xfrm>
            <a:off x="915786" y="2032705"/>
            <a:ext cx="2535502" cy="738664"/>
          </a:xfrm>
          <a:prstGeom prst="rect">
            <a:avLst/>
          </a:prstGeom>
          <a:noFill/>
        </p:spPr>
        <p:txBody>
          <a:bodyPr wrap="none" rtlCol="0">
            <a:spAutoFit/>
          </a:bodyPr>
          <a:lstStyle/>
          <a:p>
            <a:endParaRPr lang="en-US" sz="1400" i="1" dirty="0">
              <a:latin typeface="Garamond" panose="02020404030301010803" pitchFamily="18" charset="0"/>
            </a:endParaRPr>
          </a:p>
          <a:p>
            <a:r>
              <a:rPr lang="en-US" sz="1400" i="1" dirty="0">
                <a:latin typeface="Garamond" panose="02020404030301010803" pitchFamily="18" charset="0"/>
              </a:rPr>
              <a:t>“An objective and pragmatic approach</a:t>
            </a:r>
          </a:p>
          <a:p>
            <a:r>
              <a:rPr lang="en-US" sz="1400" i="1" dirty="0">
                <a:latin typeface="Garamond" panose="02020404030301010803" pitchFamily="18" charset="0"/>
              </a:rPr>
              <a:t>to comprehensive wealth management. “</a:t>
            </a:r>
          </a:p>
        </p:txBody>
      </p:sp>
    </p:spTree>
    <p:extLst>
      <p:ext uri="{BB962C8B-B14F-4D97-AF65-F5344CB8AC3E}">
        <p14:creationId xmlns:p14="http://schemas.microsoft.com/office/powerpoint/2010/main" val="112795602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CA - Family Review">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PCA - Family Review</Template>
  <TotalTime>4198</TotalTime>
  <Words>1300</Words>
  <Application>Microsoft Office PowerPoint</Application>
  <PresentationFormat>On-screen Show (4:3)</PresentationFormat>
  <Paragraphs>226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Garamond</vt:lpstr>
      <vt:lpstr>Georgia</vt:lpstr>
      <vt:lpstr>Wingdings</vt:lpstr>
      <vt:lpstr>PCA - Family Review</vt:lpstr>
      <vt:lpstr>Team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Raymond James Financial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Overview</dc:title>
  <dc:creator>L. Grier Williford</dc:creator>
  <cp:lastModifiedBy>Elizabeth Thomas</cp:lastModifiedBy>
  <cp:revision>61</cp:revision>
  <dcterms:created xsi:type="dcterms:W3CDTF">2015-10-09T14:56:31Z</dcterms:created>
  <dcterms:modified xsi:type="dcterms:W3CDTF">2022-11-08T13:57:33Z</dcterms:modified>
</cp:coreProperties>
</file>